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7" r:id="rId4"/>
    <p:sldId id="258" r:id="rId5"/>
    <p:sldId id="261" r:id="rId6"/>
    <p:sldId id="262" r:id="rId7"/>
    <p:sldId id="288" r:id="rId8"/>
    <p:sldId id="260" r:id="rId9"/>
    <p:sldId id="263" r:id="rId10"/>
    <p:sldId id="264" r:id="rId11"/>
    <p:sldId id="267" r:id="rId12"/>
    <p:sldId id="268" r:id="rId13"/>
    <p:sldId id="271" r:id="rId14"/>
    <p:sldId id="285" r:id="rId15"/>
    <p:sldId id="289" r:id="rId16"/>
    <p:sldId id="272" r:id="rId17"/>
    <p:sldId id="280" r:id="rId18"/>
    <p:sldId id="266" r:id="rId19"/>
    <p:sldId id="273" r:id="rId20"/>
    <p:sldId id="276" r:id="rId21"/>
    <p:sldId id="274" r:id="rId22"/>
    <p:sldId id="275" r:id="rId23"/>
    <p:sldId id="277" r:id="rId24"/>
    <p:sldId id="278" r:id="rId25"/>
    <p:sldId id="283" r:id="rId26"/>
    <p:sldId id="282" r:id="rId27"/>
    <p:sldId id="286" r:id="rId28"/>
    <p:sldId id="281" r:id="rId29"/>
    <p:sldId id="284" r:id="rId30"/>
    <p:sldId id="294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81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40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831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750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72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80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6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157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07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01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4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9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45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6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48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04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68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36193-936F-4E4A-B4ED-F2A79FD0E1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0D4240B-7E20-4880-8BD5-EC6AFD8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9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6501A-5449-4BE9-B940-7C8418895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b="1" i="0" cap="none" dirty="0">
                <a:solidFill>
                  <a:srgbClr val="222226"/>
                </a:solidFill>
                <a:effectLst/>
                <a:latin typeface="PingFang SC"/>
              </a:rPr>
              <a:t>JavaScript</a:t>
            </a:r>
            <a:r>
              <a:rPr lang="zh-CN" altLang="en-US" sz="4000" b="1" i="0" dirty="0">
                <a:solidFill>
                  <a:srgbClr val="222226"/>
                </a:solidFill>
                <a:effectLst/>
                <a:latin typeface="PingFang SC"/>
              </a:rPr>
              <a:t>中的事件循环机制</a:t>
            </a:r>
            <a:b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EB1031-79EB-46FF-9655-F4F41D251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——</a:t>
            </a:r>
            <a:r>
              <a:rPr lang="zh-CN" altLang="en-US" dirty="0"/>
              <a:t>饶银银</a:t>
            </a:r>
          </a:p>
        </p:txBody>
      </p:sp>
    </p:spTree>
    <p:extLst>
      <p:ext uri="{BB962C8B-B14F-4D97-AF65-F5344CB8AC3E}">
        <p14:creationId xmlns:p14="http://schemas.microsoft.com/office/powerpoint/2010/main" val="146438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FDF2F-6398-4681-9091-2EFE2AB210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0668" y="1021976"/>
            <a:ext cx="10363826" cy="479611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如果按照正常单线程理解，代码执行完上一个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才能执行下一个，代码执行结果应该为：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输出“</a:t>
            </a:r>
            <a:r>
              <a:rPr lang="en-US" altLang="zh-CN" dirty="0"/>
              <a:t>1</a:t>
            </a:r>
            <a:r>
              <a:rPr lang="zh-CN" altLang="en-US" dirty="0"/>
              <a:t>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延迟</a:t>
            </a:r>
            <a:r>
              <a:rPr lang="en-US" altLang="zh-CN" dirty="0"/>
              <a:t>2</a:t>
            </a:r>
            <a:r>
              <a:rPr lang="zh-CN" altLang="en-US" dirty="0"/>
              <a:t>秒，输出“</a:t>
            </a:r>
            <a:r>
              <a:rPr lang="en-US" altLang="zh-CN" dirty="0"/>
              <a:t>2</a:t>
            </a:r>
            <a:r>
              <a:rPr lang="zh-CN" altLang="en-US" dirty="0"/>
              <a:t>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输出“</a:t>
            </a:r>
            <a:r>
              <a:rPr lang="en-US" altLang="zh-CN" dirty="0"/>
              <a:t>3</a:t>
            </a:r>
            <a:r>
              <a:rPr lang="zh-CN" altLang="en-US" dirty="0"/>
              <a:t>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但是实际上输出结果为：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输出“</a:t>
            </a:r>
            <a:r>
              <a:rPr lang="en-US" altLang="zh-CN" dirty="0"/>
              <a:t>1</a:t>
            </a:r>
            <a:r>
              <a:rPr lang="zh-CN" altLang="en-US" dirty="0"/>
              <a:t>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输出“</a:t>
            </a:r>
            <a:r>
              <a:rPr lang="en-US" altLang="zh-CN" dirty="0"/>
              <a:t>3</a:t>
            </a:r>
            <a:r>
              <a:rPr lang="zh-CN" altLang="en-US" dirty="0"/>
              <a:t>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延迟</a:t>
            </a:r>
            <a:r>
              <a:rPr lang="en-US" altLang="zh-CN" dirty="0"/>
              <a:t>2</a:t>
            </a:r>
            <a:r>
              <a:rPr lang="zh-CN" altLang="en-US" dirty="0"/>
              <a:t>秒，输出“</a:t>
            </a:r>
            <a:r>
              <a:rPr lang="en-US" altLang="zh-CN" dirty="0"/>
              <a:t>2</a:t>
            </a:r>
            <a:r>
              <a:rPr lang="zh-CN" altLang="en-US" dirty="0"/>
              <a:t>”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EF6A6F-5C9C-4780-A953-06F5485A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99" y="1223680"/>
            <a:ext cx="4500595" cy="41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2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4E4B-EBE7-4535-B360-50A78D993B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501563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上述结果是因为：</a:t>
            </a:r>
            <a:endParaRPr lang="en-US" altLang="zh-CN" dirty="0"/>
          </a:p>
          <a:p>
            <a:r>
              <a:rPr lang="en-US" altLang="zh-CN" dirty="0"/>
              <a:t>JS</a:t>
            </a:r>
            <a:r>
              <a:rPr lang="zh-CN" altLang="en-US" dirty="0"/>
              <a:t>为了不影响主线程正常运行，就把那些耗时的（比如定时器，网络请求等）任务挂起来，依次的放进一个任务队列中，等主线程的任务执行完毕后，再回过来去继续执行任务队列中的任务。</a:t>
            </a:r>
            <a:endParaRPr lang="en-US" altLang="zh-CN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74696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F322F-760D-4DA1-98B0-225D19369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280" y="2214694"/>
            <a:ext cx="10363826" cy="3724423"/>
          </a:xfrm>
        </p:spPr>
        <p:txBody>
          <a:bodyPr/>
          <a:lstStyle/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任务队列用来储存待执行的任务，如：点击事件、回调函数等等。</a:t>
            </a:r>
            <a:endParaRPr lang="en-US" altLang="zh-CN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任务又包括：宏任务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(Macro Task)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和微任务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(Mirco Task)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，不同类型的任务优先级以及执行时机会有所不同。</a:t>
            </a:r>
            <a:endParaRPr lang="en-US" altLang="zh-CN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en-US" altLang="zh-CN" dirty="0">
                <a:solidFill>
                  <a:srgbClr val="212529"/>
                </a:solidFill>
                <a:latin typeface="system-ui"/>
              </a:rPr>
              <a:t>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微任务执行的优先级高于宏任务。</a:t>
            </a:r>
            <a:endParaRPr lang="en-US" altLang="zh-CN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0" indent="0">
              <a:buNone/>
            </a:pPr>
            <a:endParaRPr lang="zh-CN" alt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8E6BD38-6059-42FA-8C95-0173FE48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dirty="0"/>
              <a:t>任务队列</a:t>
            </a:r>
          </a:p>
        </p:txBody>
      </p:sp>
    </p:spTree>
    <p:extLst>
      <p:ext uri="{BB962C8B-B14F-4D97-AF65-F5344CB8AC3E}">
        <p14:creationId xmlns:p14="http://schemas.microsoft.com/office/powerpoint/2010/main" val="56334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B5198-C016-4525-9DD8-DFBCD88A1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74" y="1317812"/>
            <a:ext cx="10364451" cy="1053206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b="1" dirty="0"/>
              <a:t>常见的宏任务和微任务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1871C6-496C-49C3-99B9-FB0BD00E7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宏任务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7A367-9F50-45B9-B81B-632F06BEC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1. script (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可以理解为外层同步代码</a:t>
            </a:r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)</a:t>
            </a:r>
          </a:p>
          <a:p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2. setTimeout/setInterval</a:t>
            </a:r>
          </a:p>
          <a:p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3. UI rendering/UI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事件</a:t>
            </a:r>
            <a:endParaRPr lang="en-US" altLang="zh-CN" b="0" i="0" cap="none" dirty="0">
              <a:solidFill>
                <a:srgbClr val="555666"/>
              </a:solidFill>
              <a:effectLst/>
              <a:latin typeface="-apple-system"/>
            </a:endParaRPr>
          </a:p>
          <a:p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4. postMessage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，</a:t>
            </a:r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MessageChannel</a:t>
            </a:r>
          </a:p>
          <a:p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5. setImmediate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，</a:t>
            </a:r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I/O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（</a:t>
            </a:r>
            <a:r>
              <a:rPr lang="en-US" altLang="zh-CN" b="0" i="0" cap="none" dirty="0">
                <a:solidFill>
                  <a:srgbClr val="4EA1DB"/>
                </a:solidFill>
                <a:effectLst/>
                <a:latin typeface="-apple-system"/>
              </a:rPr>
              <a:t>Node.js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）</a:t>
            </a:r>
            <a:endParaRPr lang="zh-CN" altLang="en-US" cap="none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C828CC-E844-43D2-AADD-F4DEAC58B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微任务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F25D33-0685-46AB-91A8-25381562D31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325035" cy="2740187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solidFill>
                  <a:srgbClr val="555666"/>
                </a:solidFill>
                <a:effectLst/>
                <a:latin typeface="-apple-system"/>
              </a:rPr>
              <a:t>1. </a:t>
            </a:r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Promise</a:t>
            </a:r>
          </a:p>
          <a:p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2.process.nextTick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（</a:t>
            </a:r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Node.js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） </a:t>
            </a:r>
            <a:endParaRPr lang="en-US" altLang="zh-CN" b="0" i="0" cap="none" dirty="0">
              <a:solidFill>
                <a:srgbClr val="555666"/>
              </a:solidFill>
              <a:effectLst/>
              <a:latin typeface="-apple-system"/>
            </a:endParaRPr>
          </a:p>
          <a:p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3. Object.observe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（已废弃；</a:t>
            </a:r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Proxy </a:t>
            </a:r>
            <a:r>
              <a:rPr lang="zh-CN" altLang="en-US" b="0" i="0" cap="none" dirty="0">
                <a:solidFill>
                  <a:srgbClr val="555666"/>
                </a:solidFill>
                <a:effectLst/>
                <a:latin typeface="-apple-system"/>
              </a:rPr>
              <a:t>对象替代）</a:t>
            </a:r>
            <a:endParaRPr lang="en-US" altLang="zh-CN" b="0" i="0" cap="none" dirty="0">
              <a:solidFill>
                <a:srgbClr val="555666"/>
              </a:solidFill>
              <a:effectLst/>
              <a:latin typeface="-apple-system"/>
            </a:endParaRPr>
          </a:p>
          <a:p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4. MutaionObserver</a:t>
            </a:r>
          </a:p>
          <a:p>
            <a:r>
              <a:rPr lang="en-US" altLang="zh-CN" b="0" i="0" cap="none" dirty="0">
                <a:solidFill>
                  <a:srgbClr val="555666"/>
                </a:solidFill>
                <a:effectLst/>
                <a:latin typeface="-apple-system"/>
              </a:rPr>
              <a:t>5. queueMicrotask</a:t>
            </a:r>
          </a:p>
          <a:p>
            <a:endParaRPr lang="en-US" altLang="zh-CN" b="0" i="0" cap="none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2081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C2BAB1-C24A-4E59-B6D2-0FF7E49C85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411550"/>
            <a:ext cx="10363826" cy="4219851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浏览器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EventLoop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会有一个或多个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Macro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任务队列，存放着来自不同任务源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(Task Source)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的任务，任务队列事实上是一个</a:t>
            </a:r>
            <a:r>
              <a:rPr lang="en-US" altLang="zh-CN" b="0" i="0" u="none" strike="noStrike" dirty="0">
                <a:effectLst/>
                <a:latin typeface="system-ui"/>
              </a:rPr>
              <a:t>set</a:t>
            </a:r>
            <a:r>
              <a:rPr lang="zh-CN" altLang="en-US" b="0" i="0" u="none" strike="noStrike" dirty="0">
                <a:effectLst/>
                <a:latin typeface="system-ui"/>
              </a:rPr>
              <a:t>集合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，每次循环都会选择不同类型任务队列的第一个可执行任务，但是为了简化理解过程，一般情况我们是将其视作一个先入先出的队列结构。</a:t>
            </a:r>
            <a:endParaRPr lang="en-US" altLang="zh-CN" b="1" i="0" dirty="0">
              <a:solidFill>
                <a:srgbClr val="212529"/>
              </a:solidFill>
              <a:effectLst/>
              <a:latin typeface="system-ui"/>
            </a:endParaRPr>
          </a:p>
          <a:p>
            <a:pPr marL="0" indent="0" algn="l">
              <a:buNone/>
            </a:pPr>
            <a:endParaRPr lang="en-US" altLang="zh-CN" b="1" dirty="0">
              <a:solidFill>
                <a:srgbClr val="212529"/>
              </a:solidFill>
              <a:latin typeface="system-ui"/>
            </a:endParaRPr>
          </a:p>
          <a:p>
            <a:pPr algn="l"/>
            <a:r>
              <a:rPr lang="zh-CN" altLang="en-US" b="1" dirty="0">
                <a:solidFill>
                  <a:srgbClr val="212529"/>
                </a:solidFill>
                <a:latin typeface="system-ui"/>
              </a:rPr>
              <a:t>常见的宏任务队列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dom manipulation(DOM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操作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)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： 如没有阻塞的插入元素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user interaction(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用户交互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)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：用户进行输入、键盘等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UI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交互事件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network(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网络请求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)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：网络资源请求如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Ajax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请求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navigation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和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history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：导航和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history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操作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04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E5D93-772A-437E-B8C2-24D68864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事件循环</a:t>
            </a:r>
          </a:p>
        </p:txBody>
      </p:sp>
    </p:spTree>
    <p:extLst>
      <p:ext uri="{BB962C8B-B14F-4D97-AF65-F5344CB8AC3E}">
        <p14:creationId xmlns:p14="http://schemas.microsoft.com/office/powerpoint/2010/main" val="427701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EB82F5-6A4A-462D-AF2E-7457CE7C28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921133"/>
            <a:ext cx="10363826" cy="2721889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堆 （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system-ui"/>
              </a:rPr>
              <a:t>Heap / Memory Heap)</a:t>
            </a:r>
          </a:p>
          <a:p>
            <a:pPr algn="l"/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当 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JS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引擎解析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JS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代码的过程中遇到一些变量或者函数申明的时候，它会将它们存储到里面。</a:t>
            </a:r>
            <a:endParaRPr lang="en-US" altLang="zh-CN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栈 （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system-ui"/>
              </a:rPr>
              <a:t>Stack / Call stack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）</a:t>
            </a:r>
          </a:p>
          <a:p>
            <a:pPr algn="l"/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调用栈就是来执行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JS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代码的，它会记录函数调用的整个过程，并将函数的变量等信息以栈帧的形式压入，当执行完函数式，将栈顶的帧弹出。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389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7A61C-B58A-493E-A390-7D1D1081B6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716946"/>
            <a:ext cx="10363826" cy="3424107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b="1" i="0" dirty="0">
                <a:solidFill>
                  <a:srgbClr val="212529"/>
                </a:solidFill>
                <a:effectLst/>
                <a:latin typeface="system-ui"/>
              </a:rPr>
              <a:t>Web API</a:t>
            </a:r>
          </a:p>
          <a:p>
            <a:r>
              <a:rPr lang="en-US" altLang="zh-CN" b="0" i="0" dirty="0">
                <a:solidFill>
                  <a:srgbClr val="1B1B1B"/>
                </a:solidFill>
                <a:effectLst/>
                <a:latin typeface="Inter"/>
              </a:rPr>
              <a:t>API</a:t>
            </a:r>
            <a:r>
              <a:rPr lang="zh-CN" altLang="en-US" b="0" i="0" dirty="0">
                <a:solidFill>
                  <a:srgbClr val="1B1B1B"/>
                </a:solidFill>
                <a:effectLst/>
                <a:latin typeface="Inter"/>
              </a:rPr>
              <a:t>是抽象复杂的代码，提供一些简单的接口规则供给开发者直接使用。</a:t>
            </a:r>
            <a:endParaRPr lang="en-US" altLang="zh-CN" b="1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Web API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在这里是由浏览器提供的一些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API (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如果你在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Node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环境中，那就会是由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Node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提供的一些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API)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，它们常常是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异步调用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的。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它们会接受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一个参数叫“回调函数”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system-ui"/>
              </a:rPr>
              <a:t>(Callback)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,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这个函数会在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API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触发某个事件时执行。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当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Stack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顶端的函数调用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API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时，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system-ui"/>
              </a:rPr>
              <a:t>API 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的内容就会在另外的线程中执行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（并行还是用到了多个线程）。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system-ui"/>
              </a:rPr>
              <a:t>API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在监听到某些事件时会把对应的回调函数放到一个回调函数队列里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。这个事件可以是一个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http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请求的结束，一个 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Timer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倒计时结束，或者一个鼠标点击事件。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18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1D0A0-31A4-402C-96A2-6FE8BD9C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事件循环（</a:t>
            </a:r>
            <a:r>
              <a:rPr lang="en-US" altLang="zh-CN" cap="none" dirty="0"/>
              <a:t> Event loop 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BE4DD-C2D7-4AC0-943B-66BCD6EDD5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事件循环是一种机制，它被运行在在 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JS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运行时环境中。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它不断地去检查 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system-ui"/>
              </a:rPr>
              <a:t>Stack 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和 回调函数队列</a:t>
            </a:r>
            <a:r>
              <a:rPr lang="zh-CN" altLang="en-US" b="1" dirty="0">
                <a:solidFill>
                  <a:srgbClr val="212529"/>
                </a:solidFill>
                <a:latin typeface="system-ui"/>
              </a:rPr>
              <a:t>，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当 </a:t>
            </a:r>
            <a:r>
              <a:rPr lang="en-US" altLang="zh-CN" b="1" i="0" dirty="0">
                <a:solidFill>
                  <a:srgbClr val="212529"/>
                </a:solidFill>
                <a:effectLst/>
                <a:latin typeface="system-ui"/>
              </a:rPr>
              <a:t>Stack 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空</a:t>
            </a:r>
            <a:endParaRPr lang="en-US" altLang="zh-CN" b="1" i="0" dirty="0">
              <a:solidFill>
                <a:srgbClr val="212529"/>
              </a:solidFill>
              <a:effectLst/>
              <a:latin typeface="system-ui"/>
            </a:endParaRPr>
          </a:p>
          <a:p>
            <a:pPr marL="0" indent="0" algn="l">
              <a:buNone/>
            </a:pP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    了，它就会立刻通知回调函数队列把第一个函数发送</a:t>
            </a:r>
            <a:endParaRPr lang="en-US" altLang="zh-CN" b="1" i="0" dirty="0">
              <a:solidFill>
                <a:srgbClr val="212529"/>
              </a:solidFill>
              <a:effectLst/>
              <a:latin typeface="system-ui"/>
            </a:endParaRPr>
          </a:p>
          <a:p>
            <a:pPr marL="0" indent="0" algn="l">
              <a:buNone/>
            </a:pPr>
            <a:r>
              <a:rPr lang="en-US" altLang="zh-CN" b="1" dirty="0">
                <a:solidFill>
                  <a:srgbClr val="212529"/>
                </a:solidFill>
                <a:latin typeface="system-ui"/>
              </a:rPr>
              <a:t>    </a:t>
            </a:r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过去。</a:t>
            </a:r>
            <a:endParaRPr lang="zh-CN" alt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有时候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Stack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和回调函数队列可能都会空着一段时间，</a:t>
            </a:r>
            <a:endParaRPr lang="en-US" altLang="zh-CN" b="0" i="0" dirty="0">
              <a:solidFill>
                <a:srgbClr val="212529"/>
              </a:solidFill>
              <a:effectLst/>
              <a:latin typeface="system-ui"/>
            </a:endParaRP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    但这个检查是不会因此而停下来的。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C665A9-2051-4DD7-B45D-2CBF32B6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82" y="1940997"/>
            <a:ext cx="4470512" cy="385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323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8AABCA-0CD1-48A1-9D6D-06E5C66841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3986" y="1209721"/>
            <a:ext cx="4625579" cy="478270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/>
              <a:t>再来看前面代码的运行：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100" cap="none" dirty="0"/>
              <a:t>执行</a:t>
            </a:r>
            <a:r>
              <a:rPr lang="en-US" altLang="zh-CN" sz="1100" cap="none" dirty="0"/>
              <a:t>log1</a:t>
            </a:r>
            <a:r>
              <a:rPr lang="zh-CN" altLang="en-US" sz="1100" cap="none" dirty="0"/>
              <a:t>，</a:t>
            </a:r>
            <a:r>
              <a:rPr lang="en-US" altLang="zh-CN" sz="1100" cap="none" dirty="0"/>
              <a:t>log1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100" cap="none" dirty="0"/>
              <a:t>输出‘</a:t>
            </a:r>
            <a:r>
              <a:rPr lang="en-US" altLang="zh-CN" sz="1100" cap="none" dirty="0"/>
              <a:t>1</a:t>
            </a:r>
            <a:r>
              <a:rPr lang="zh-CN" altLang="en-US" sz="1100" cap="none" dirty="0"/>
              <a:t>’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100" cap="none" dirty="0"/>
              <a:t>Log1</a:t>
            </a:r>
            <a:r>
              <a:rPr lang="zh-CN" altLang="en-US" sz="1100" cap="none" dirty="0"/>
              <a:t>出栈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100" cap="none" dirty="0"/>
              <a:t>执行</a:t>
            </a:r>
            <a:r>
              <a:rPr lang="en-US" altLang="zh-CN" sz="1100" cap="none" dirty="0"/>
              <a:t>setTimeout</a:t>
            </a:r>
            <a:r>
              <a:rPr lang="zh-CN" altLang="en-US" sz="1100" cap="none" dirty="0"/>
              <a:t>，</a:t>
            </a:r>
            <a:r>
              <a:rPr lang="en-US" altLang="zh-CN" sz="1100" cap="none" dirty="0"/>
              <a:t>setTimeout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100" cap="none" dirty="0"/>
              <a:t>调用</a:t>
            </a:r>
            <a:r>
              <a:rPr lang="en-US" altLang="zh-CN" sz="1100" cap="none" dirty="0"/>
              <a:t>setTimeout api</a:t>
            </a:r>
            <a:r>
              <a:rPr lang="zh-CN" altLang="en-US" sz="1100" cap="none" dirty="0"/>
              <a:t>，传入回调函数</a:t>
            </a:r>
            <a:r>
              <a:rPr lang="en-US" altLang="zh-CN" sz="1100" cap="none" dirty="0"/>
              <a:t>log2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100" cap="none" dirty="0"/>
              <a:t>setTimeout</a:t>
            </a:r>
            <a:r>
              <a:rPr lang="zh-CN" altLang="en-US" sz="1100" cap="none" dirty="0"/>
              <a:t>出栈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100" cap="none" dirty="0"/>
              <a:t>执行</a:t>
            </a:r>
            <a:r>
              <a:rPr lang="en-US" altLang="zh-CN" sz="1100" cap="none" dirty="0"/>
              <a:t>log3</a:t>
            </a:r>
            <a:r>
              <a:rPr lang="zh-CN" altLang="en-US" sz="1100" cap="none" dirty="0"/>
              <a:t>，</a:t>
            </a:r>
            <a:r>
              <a:rPr lang="en-US" altLang="zh-CN" sz="1100" cap="none" dirty="0"/>
              <a:t>log3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100" cap="none" dirty="0"/>
              <a:t>输出‘</a:t>
            </a:r>
            <a:r>
              <a:rPr lang="en-US" altLang="zh-CN" sz="1100" cap="none" dirty="0"/>
              <a:t>3</a:t>
            </a:r>
            <a:r>
              <a:rPr lang="zh-CN" altLang="en-US" sz="1100" cap="none" dirty="0"/>
              <a:t>’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100" cap="none" dirty="0"/>
              <a:t>Log3</a:t>
            </a:r>
            <a:r>
              <a:rPr lang="zh-CN" altLang="en-US" sz="1100" cap="none" dirty="0"/>
              <a:t>出栈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100" cap="none" dirty="0"/>
              <a:t>setTimeout api</a:t>
            </a:r>
            <a:r>
              <a:rPr lang="zh-CN" altLang="en-US" sz="1100" cap="none" dirty="0"/>
              <a:t>计时</a:t>
            </a:r>
            <a:r>
              <a:rPr lang="en-US" altLang="zh-CN" sz="1100" cap="none" dirty="0"/>
              <a:t>1</a:t>
            </a:r>
            <a:r>
              <a:rPr lang="zh-CN" altLang="en-US" sz="1100" cap="none" dirty="0"/>
              <a:t>秒时间到，将</a:t>
            </a:r>
            <a:r>
              <a:rPr lang="en-US" altLang="zh-CN" sz="1100" cap="none" dirty="0"/>
              <a:t>log2</a:t>
            </a:r>
            <a:r>
              <a:rPr lang="zh-CN" altLang="en-US" sz="1100" cap="none" dirty="0"/>
              <a:t>放入任务队列中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100" cap="none" dirty="0"/>
              <a:t>事件循环机制扫描发现栈中无执行任务，发送消息给任务队列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100" cap="none" dirty="0"/>
              <a:t>log2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100" cap="none" dirty="0"/>
              <a:t>输出‘</a:t>
            </a:r>
            <a:r>
              <a:rPr lang="en-US" altLang="zh-CN" sz="1100" cap="none" dirty="0"/>
              <a:t>2</a:t>
            </a:r>
            <a:r>
              <a:rPr lang="zh-CN" altLang="en-US" sz="1100" cap="none" dirty="0"/>
              <a:t>’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100" cap="none" dirty="0"/>
              <a:t>log2</a:t>
            </a:r>
            <a:r>
              <a:rPr lang="zh-CN" altLang="en-US" sz="1100" cap="none" dirty="0"/>
              <a:t>出栈</a:t>
            </a:r>
            <a:endParaRPr lang="en-US" altLang="zh-CN" sz="1100" cap="none" dirty="0"/>
          </a:p>
          <a:p>
            <a:pPr marL="457200" indent="-457200">
              <a:buFont typeface="+mj-lt"/>
              <a:buAutoNum type="arabicPeriod"/>
            </a:pPr>
            <a:endParaRPr lang="en-US" altLang="zh-CN" sz="1100" dirty="0"/>
          </a:p>
          <a:p>
            <a:pPr marL="457200" indent="-457200">
              <a:buFont typeface="+mj-lt"/>
              <a:buAutoNum type="arabicPeriod"/>
            </a:pPr>
            <a:endParaRPr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6EFCD6-99E0-431D-BA0B-B2388838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05" y="1209721"/>
            <a:ext cx="4500595" cy="41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7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55CAA-C71E-4D10-A9FF-448BB318A1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2192783"/>
            <a:ext cx="10363826" cy="2041865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cap="none" dirty="0"/>
              <a:t>JavaScript</a:t>
            </a:r>
            <a:r>
              <a:rPr lang="zh-CN" altLang="en-US" dirty="0"/>
              <a:t>是单线程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任务队列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事件循环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拓展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总结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144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在这里插入图片描述">
            <a:extLst>
              <a:ext uri="{FF2B5EF4-FFF2-40B4-BE49-F238E27FC236}">
                <a16:creationId xmlns:a16="http://schemas.microsoft.com/office/drawing/2014/main" id="{34598E39-14A1-4A22-AAAF-1932F79DB5AC}"/>
              </a:ext>
            </a:extLst>
          </p:cNvPr>
          <p:cNvPicPr>
            <a:picLocks noGrp="1" noChangeAspect="1" noChangeArrowheads="1" noCro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47" y="1723995"/>
            <a:ext cx="6119050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AFB403-1CE7-478B-BA13-809E37EE2215}"/>
              </a:ext>
            </a:extLst>
          </p:cNvPr>
          <p:cNvSpPr txBox="1"/>
          <p:nvPr/>
        </p:nvSpPr>
        <p:spPr>
          <a:xfrm>
            <a:off x="1038687" y="13546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动态示意图：</a:t>
            </a:r>
          </a:p>
        </p:txBody>
      </p:sp>
    </p:spTree>
    <p:extLst>
      <p:ext uri="{BB962C8B-B14F-4D97-AF65-F5344CB8AC3E}">
        <p14:creationId xmlns:p14="http://schemas.microsoft.com/office/powerpoint/2010/main" val="14496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288252-3577-4FD4-B4DB-DEAE8D241E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上述的代码</a:t>
            </a:r>
            <a:r>
              <a:rPr lang="en-US" altLang="zh-CN" dirty="0"/>
              <a:t>setTimeout</a:t>
            </a:r>
            <a:r>
              <a:rPr lang="zh-CN" altLang="en-US" dirty="0"/>
              <a:t>属于宏任务，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这里举例一个微任务的运行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0ADDF-092D-45BC-9FE9-A536DA27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18" y="1066801"/>
            <a:ext cx="3708324" cy="41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1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90A3B2-0F1F-413D-A866-D7EDBE65C1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949912"/>
            <a:ext cx="3267609" cy="5495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cap="none" dirty="0"/>
              <a:t>代码运行顺序：</a:t>
            </a:r>
            <a:endParaRPr lang="en-US" altLang="zh-CN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执行</a:t>
            </a:r>
            <a:r>
              <a:rPr lang="en-US" altLang="zh-CN" sz="1100" cap="none" dirty="0"/>
              <a:t>log1</a:t>
            </a:r>
            <a:r>
              <a:rPr lang="zh-CN" altLang="en-US" sz="1100" cap="none" dirty="0"/>
              <a:t>，</a:t>
            </a:r>
            <a:r>
              <a:rPr lang="en-US" altLang="zh-CN" sz="1100" cap="none" dirty="0"/>
              <a:t>log1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输出‘</a:t>
            </a:r>
            <a:r>
              <a:rPr lang="en-US" altLang="zh-CN" sz="1100" cap="none" dirty="0"/>
              <a:t>1</a:t>
            </a:r>
            <a:r>
              <a:rPr lang="zh-CN" altLang="en-US" sz="1100" cap="none" dirty="0"/>
              <a:t>’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en-US" altLang="zh-CN" sz="1100" cap="none" dirty="0"/>
              <a:t>Log1</a:t>
            </a:r>
            <a:r>
              <a:rPr lang="zh-CN" altLang="en-US" sz="1100" cap="none" dirty="0"/>
              <a:t>出栈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执行</a:t>
            </a:r>
            <a:r>
              <a:rPr lang="en-US" altLang="zh-CN" sz="1100" cap="none" dirty="0"/>
              <a:t>setTimeout</a:t>
            </a:r>
            <a:r>
              <a:rPr lang="zh-CN" altLang="en-US" sz="1100" cap="none" dirty="0"/>
              <a:t>，</a:t>
            </a:r>
            <a:r>
              <a:rPr lang="en-US" altLang="zh-CN" sz="1100" cap="none" dirty="0"/>
              <a:t>setTimeout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调用</a:t>
            </a:r>
            <a:r>
              <a:rPr lang="en-US" altLang="zh-CN" sz="1100" cap="none" dirty="0"/>
              <a:t>setTimeout api</a:t>
            </a:r>
            <a:r>
              <a:rPr lang="zh-CN" altLang="en-US" sz="1100" cap="none" dirty="0"/>
              <a:t>，</a:t>
            </a:r>
            <a:r>
              <a:rPr lang="en-US" altLang="zh-CN" sz="1100" cap="none" dirty="0"/>
              <a:t>log2</a:t>
            </a:r>
            <a:r>
              <a:rPr lang="zh-CN" altLang="en-US" sz="1100" cap="none" dirty="0"/>
              <a:t>作为回调函数传入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en-US" altLang="zh-CN" sz="1100" cap="none" dirty="0"/>
              <a:t>setTimeout</a:t>
            </a:r>
            <a:r>
              <a:rPr lang="zh-CN" altLang="en-US" sz="1100" cap="none" dirty="0"/>
              <a:t>出栈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执行</a:t>
            </a:r>
            <a:r>
              <a:rPr lang="en-US" altLang="zh-CN" sz="1100" cap="none" dirty="0"/>
              <a:t>new Promise</a:t>
            </a:r>
            <a:r>
              <a:rPr lang="zh-CN" altLang="en-US" sz="1100" cap="none" dirty="0"/>
              <a:t>，</a:t>
            </a:r>
            <a:r>
              <a:rPr lang="en-US" altLang="zh-CN" sz="1100" cap="none" dirty="0"/>
              <a:t>Promise</a:t>
            </a:r>
            <a:r>
              <a:rPr lang="zh-CN" altLang="en-US" sz="1100" cap="none" dirty="0"/>
              <a:t>及其执行函数</a:t>
            </a:r>
            <a:r>
              <a:rPr lang="en-US" altLang="zh-CN" sz="1100" cap="none" dirty="0"/>
              <a:t>log3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调用</a:t>
            </a:r>
            <a:r>
              <a:rPr lang="en-US" altLang="zh-CN" sz="1100" cap="none" dirty="0"/>
              <a:t>Promise</a:t>
            </a:r>
            <a:r>
              <a:rPr lang="zh-CN" altLang="en-US" sz="1100" cap="none" dirty="0"/>
              <a:t> </a:t>
            </a:r>
            <a:r>
              <a:rPr lang="en-US" altLang="zh-CN" sz="1100" cap="none" dirty="0"/>
              <a:t>api</a:t>
            </a:r>
            <a:r>
              <a:rPr lang="zh-CN" altLang="en-US" sz="1100" cap="none" dirty="0"/>
              <a:t>，并将其回调函数</a:t>
            </a:r>
            <a:r>
              <a:rPr lang="en-US" altLang="zh-CN" sz="1100" cap="none" dirty="0"/>
              <a:t>log4</a:t>
            </a:r>
            <a:r>
              <a:rPr lang="zh-CN" altLang="en-US" sz="1100" cap="none" dirty="0"/>
              <a:t>传入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输出‘</a:t>
            </a:r>
            <a:r>
              <a:rPr lang="en-US" altLang="zh-CN" sz="1100" cap="none" dirty="0"/>
              <a:t>3</a:t>
            </a:r>
            <a:r>
              <a:rPr lang="zh-CN" altLang="en-US" sz="1100" cap="none" dirty="0"/>
              <a:t>’，并</a:t>
            </a:r>
            <a:r>
              <a:rPr lang="en-US" altLang="zh-CN" sz="1100" cap="none" dirty="0"/>
              <a:t>resolve</a:t>
            </a:r>
            <a:r>
              <a:rPr lang="zh-CN" altLang="en-US" sz="1100" cap="none" dirty="0"/>
              <a:t>响应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此时</a:t>
            </a:r>
            <a:r>
              <a:rPr lang="en-US" altLang="zh-CN" sz="1100" cap="none" dirty="0"/>
              <a:t>Promise api</a:t>
            </a:r>
            <a:r>
              <a:rPr lang="zh-CN" altLang="en-US" sz="1100" cap="none" dirty="0"/>
              <a:t>在另一线程接收到</a:t>
            </a:r>
            <a:r>
              <a:rPr lang="en-US" altLang="zh-CN" sz="1100" cap="none" dirty="0"/>
              <a:t>resolve</a:t>
            </a:r>
            <a:r>
              <a:rPr lang="zh-CN" altLang="en-US" sz="1100" cap="none" dirty="0"/>
              <a:t>响应，将回调函数</a:t>
            </a:r>
            <a:r>
              <a:rPr lang="en-US" altLang="zh-CN" sz="1100" cap="none" dirty="0"/>
              <a:t>log3</a:t>
            </a:r>
            <a:r>
              <a:rPr lang="zh-CN" altLang="en-US" sz="1100" cap="none" dirty="0"/>
              <a:t>放入微任务队列中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en-US" altLang="zh-CN" sz="1100" cap="none" dirty="0"/>
              <a:t>Promise</a:t>
            </a:r>
            <a:r>
              <a:rPr lang="zh-CN" altLang="en-US" sz="1100" cap="none" dirty="0"/>
              <a:t>及其回调函数出栈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执行</a:t>
            </a:r>
            <a:r>
              <a:rPr lang="en-US" altLang="zh-CN" sz="1100" cap="none" dirty="0"/>
              <a:t>log5</a:t>
            </a:r>
            <a:r>
              <a:rPr lang="zh-CN" altLang="en-US" sz="1100" cap="none" dirty="0"/>
              <a:t>，</a:t>
            </a:r>
            <a:r>
              <a:rPr lang="en-US" altLang="zh-CN" sz="1100" cap="none" dirty="0"/>
              <a:t>log5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zh-CN" altLang="en-US" sz="1100" cap="none" dirty="0"/>
              <a:t>输出‘</a:t>
            </a:r>
            <a:r>
              <a:rPr lang="en-US" altLang="zh-CN" sz="1100" cap="none" dirty="0"/>
              <a:t>5</a:t>
            </a:r>
            <a:r>
              <a:rPr lang="zh-CN" altLang="en-US" sz="1100" cap="none" dirty="0"/>
              <a:t>’</a:t>
            </a:r>
            <a:endParaRPr lang="en-US" altLang="zh-CN" sz="1100" cap="none" dirty="0"/>
          </a:p>
          <a:p>
            <a:pPr>
              <a:buFont typeface="+mj-lt"/>
              <a:buAutoNum type="arabicPeriod"/>
            </a:pPr>
            <a:r>
              <a:rPr lang="en-US" altLang="zh-CN" sz="1100" cap="none" dirty="0"/>
              <a:t>Log5</a:t>
            </a:r>
            <a:r>
              <a:rPr lang="zh-CN" altLang="en-US" sz="1100" cap="none" dirty="0"/>
              <a:t>出栈</a:t>
            </a:r>
            <a:endParaRPr lang="en-US" altLang="zh-CN" sz="1100" cap="none" dirty="0"/>
          </a:p>
          <a:p>
            <a:pPr marL="0" indent="0">
              <a:buNone/>
            </a:pPr>
            <a:endParaRPr lang="zh-CN" altLang="en-US" cap="none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85808A7-CBF1-4A69-8198-91603C28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76" y="1054593"/>
            <a:ext cx="3343275" cy="3876675"/>
          </a:xfrm>
          <a:prstGeom prst="rect">
            <a:avLst/>
          </a:prstGeom>
        </p:spPr>
      </p:pic>
      <p:sp>
        <p:nvSpPr>
          <p:cNvPr id="9" name="内容占位符 6">
            <a:extLst>
              <a:ext uri="{FF2B5EF4-FFF2-40B4-BE49-F238E27FC236}">
                <a16:creationId xmlns:a16="http://schemas.microsoft.com/office/drawing/2014/main" id="{258A636B-D359-482C-A283-CF6065357F08}"/>
              </a:ext>
            </a:extLst>
          </p:cNvPr>
          <p:cNvSpPr txBox="1">
            <a:spLocks/>
          </p:cNvSpPr>
          <p:nvPr/>
        </p:nvSpPr>
        <p:spPr>
          <a:xfrm>
            <a:off x="4165108" y="1054593"/>
            <a:ext cx="3267609" cy="5495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cap="none" dirty="0"/>
          </a:p>
          <a:p>
            <a:pPr>
              <a:buAutoNum type="arabicPeriod" startAt="15"/>
            </a:pPr>
            <a:r>
              <a:rPr lang="zh-CN" altLang="en-US" sz="1100" cap="none" dirty="0"/>
              <a:t>此时栈内无执行内容，</a:t>
            </a:r>
            <a:r>
              <a:rPr lang="en-US" altLang="zh-CN" sz="1100" cap="none" dirty="0"/>
              <a:t>promise</a:t>
            </a:r>
            <a:r>
              <a:rPr lang="zh-CN" altLang="en-US" sz="1100" cap="none" dirty="0"/>
              <a:t>回调函数</a:t>
            </a:r>
            <a:r>
              <a:rPr lang="en-US" altLang="zh-CN" sz="1100" cap="none" dirty="0"/>
              <a:t>log4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>
              <a:buAutoNum type="arabicPeriod" startAt="15"/>
            </a:pPr>
            <a:r>
              <a:rPr lang="zh-CN" altLang="en-US" sz="1100" cap="none" dirty="0"/>
              <a:t>输出‘</a:t>
            </a:r>
            <a:r>
              <a:rPr lang="en-US" altLang="zh-CN" sz="1100" cap="none" dirty="0"/>
              <a:t>4</a:t>
            </a:r>
            <a:r>
              <a:rPr lang="zh-CN" altLang="en-US" sz="1100" cap="none" dirty="0"/>
              <a:t>’</a:t>
            </a:r>
            <a:endParaRPr lang="en-US" altLang="zh-CN" sz="1100" cap="none" dirty="0"/>
          </a:p>
          <a:p>
            <a:pPr>
              <a:buAutoNum type="arabicPeriod" startAt="15"/>
            </a:pPr>
            <a:r>
              <a:rPr lang="en-US" altLang="zh-CN" sz="1100" cap="none" dirty="0"/>
              <a:t>Log4</a:t>
            </a:r>
            <a:r>
              <a:rPr lang="zh-CN" altLang="en-US" sz="1100" cap="none" dirty="0"/>
              <a:t>出栈</a:t>
            </a:r>
            <a:endParaRPr lang="en-US" altLang="zh-CN" sz="1100" cap="none" dirty="0"/>
          </a:p>
          <a:p>
            <a:pPr>
              <a:buAutoNum type="arabicPeriod" startAt="15"/>
            </a:pPr>
            <a:r>
              <a:rPr lang="zh-CN" altLang="en-US" sz="1100" cap="none" dirty="0"/>
              <a:t>此时栈、微任务队列、宏任务队列均为空，但是事件循环检查不会停止（这里可以视作一次循环结束）</a:t>
            </a:r>
            <a:endParaRPr lang="en-US" altLang="zh-CN" sz="1100" cap="none" dirty="0"/>
          </a:p>
          <a:p>
            <a:pPr>
              <a:buAutoNum type="arabicPeriod" startAt="15"/>
            </a:pPr>
            <a:r>
              <a:rPr lang="en-US" altLang="zh-CN" sz="1100" cap="none" dirty="0"/>
              <a:t>setTimeout</a:t>
            </a:r>
            <a:r>
              <a:rPr lang="zh-CN" altLang="en-US" sz="1100" cap="none" dirty="0"/>
              <a:t> </a:t>
            </a:r>
            <a:r>
              <a:rPr lang="en-US" altLang="zh-CN" sz="1100" cap="none" dirty="0"/>
              <a:t>api</a:t>
            </a:r>
            <a:r>
              <a:rPr lang="zh-CN" altLang="en-US" sz="1100" cap="none" dirty="0"/>
              <a:t>在计时</a:t>
            </a:r>
            <a:r>
              <a:rPr lang="en-US" altLang="zh-CN" sz="1100" cap="none" dirty="0"/>
              <a:t>1</a:t>
            </a:r>
            <a:r>
              <a:rPr lang="zh-CN" altLang="en-US" sz="1100" cap="none" dirty="0"/>
              <a:t>秒时间到后，将</a:t>
            </a:r>
            <a:r>
              <a:rPr lang="en-US" altLang="zh-CN" sz="1100" cap="none" dirty="0"/>
              <a:t>log2</a:t>
            </a:r>
            <a:r>
              <a:rPr lang="zh-CN" altLang="en-US" sz="1100" cap="none" dirty="0"/>
              <a:t>放入宏任务队列中</a:t>
            </a:r>
            <a:endParaRPr lang="en-US" altLang="zh-CN" sz="1100" cap="none" dirty="0"/>
          </a:p>
          <a:p>
            <a:pPr>
              <a:buAutoNum type="arabicPeriod" startAt="15"/>
            </a:pPr>
            <a:r>
              <a:rPr lang="zh-CN" altLang="en-US" sz="1100" cap="none" dirty="0"/>
              <a:t>事件循环检查栈内无执行内容，微任务队列中也无任务，宏任务队列中存在</a:t>
            </a:r>
            <a:r>
              <a:rPr lang="en-US" altLang="zh-CN" sz="1100" cap="none" dirty="0"/>
              <a:t>log2</a:t>
            </a:r>
            <a:r>
              <a:rPr lang="zh-CN" altLang="en-US" sz="1100" cap="none" dirty="0"/>
              <a:t>，</a:t>
            </a:r>
            <a:r>
              <a:rPr lang="en-US" altLang="zh-CN" sz="1100" cap="none" dirty="0"/>
              <a:t>log2</a:t>
            </a:r>
            <a:r>
              <a:rPr lang="zh-CN" altLang="en-US" sz="1100" cap="none" dirty="0"/>
              <a:t>入栈</a:t>
            </a:r>
            <a:endParaRPr lang="en-US" altLang="zh-CN" sz="1100" cap="none" dirty="0"/>
          </a:p>
          <a:p>
            <a:pPr>
              <a:buAutoNum type="arabicPeriod" startAt="15"/>
            </a:pPr>
            <a:r>
              <a:rPr lang="zh-CN" altLang="en-US" sz="1100" cap="none" dirty="0"/>
              <a:t>输出‘</a:t>
            </a:r>
            <a:r>
              <a:rPr lang="en-US" altLang="zh-CN" sz="1100" cap="none" dirty="0"/>
              <a:t>2</a:t>
            </a:r>
            <a:r>
              <a:rPr lang="zh-CN" altLang="en-US" sz="1100" cap="none" dirty="0"/>
              <a:t>’</a:t>
            </a:r>
            <a:endParaRPr lang="en-US" altLang="zh-CN" sz="1100" cap="none" dirty="0"/>
          </a:p>
          <a:p>
            <a:pPr>
              <a:buAutoNum type="arabicPeriod" startAt="15"/>
            </a:pPr>
            <a:r>
              <a:rPr lang="en-US" altLang="zh-CN" sz="1100" cap="none" dirty="0"/>
              <a:t>Log2</a:t>
            </a:r>
            <a:r>
              <a:rPr lang="zh-CN" altLang="en-US" sz="1100" cap="none" dirty="0"/>
              <a:t>出栈</a:t>
            </a:r>
            <a:endParaRPr lang="en-US" altLang="zh-CN" sz="1100" cap="none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954799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FAFB403-1CE7-478B-BA13-809E37EE2215}"/>
              </a:ext>
            </a:extLst>
          </p:cNvPr>
          <p:cNvSpPr txBox="1"/>
          <p:nvPr/>
        </p:nvSpPr>
        <p:spPr>
          <a:xfrm>
            <a:off x="1038687" y="13546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动态示意图：</a:t>
            </a: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C5335C8A-856B-443B-8076-E5284594F639}"/>
              </a:ext>
            </a:extLst>
          </p:cNvPr>
          <p:cNvPicPr>
            <a:picLocks noGrp="1" noChangeAspect="1" noChangeArrowheads="1" noCro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47" y="1709769"/>
            <a:ext cx="6080857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95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7657267-4076-40A8-9123-FB106C0AB9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3525" y="1838749"/>
            <a:ext cx="3581400" cy="352425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B0D448-65C6-4A9D-A852-C8644DEE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78" y="2619799"/>
            <a:ext cx="2971800" cy="1962150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DBF937C8-1DF8-42B9-AB41-F51C9D08F2DC}"/>
              </a:ext>
            </a:extLst>
          </p:cNvPr>
          <p:cNvSpPr/>
          <p:nvPr/>
        </p:nvSpPr>
        <p:spPr>
          <a:xfrm>
            <a:off x="5521911" y="33585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F55411-E533-4BF4-97A6-80E05688D418}"/>
              </a:ext>
            </a:extLst>
          </p:cNvPr>
          <p:cNvSpPr txBox="1"/>
          <p:nvPr/>
        </p:nvSpPr>
        <p:spPr>
          <a:xfrm>
            <a:off x="1247773" y="124107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我们再把上面代码变得复杂一点：</a:t>
            </a:r>
          </a:p>
        </p:txBody>
      </p:sp>
    </p:spTree>
    <p:extLst>
      <p:ext uri="{BB962C8B-B14F-4D97-AF65-F5344CB8AC3E}">
        <p14:creationId xmlns:p14="http://schemas.microsoft.com/office/powerpoint/2010/main" val="4182036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右 9">
            <a:extLst>
              <a:ext uri="{FF2B5EF4-FFF2-40B4-BE49-F238E27FC236}">
                <a16:creationId xmlns:a16="http://schemas.microsoft.com/office/drawing/2014/main" id="{DBF937C8-1DF8-42B9-AB41-F51C9D08F2DC}"/>
              </a:ext>
            </a:extLst>
          </p:cNvPr>
          <p:cNvSpPr/>
          <p:nvPr/>
        </p:nvSpPr>
        <p:spPr>
          <a:xfrm>
            <a:off x="5521911" y="33585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F55411-E533-4BF4-97A6-80E05688D418}"/>
              </a:ext>
            </a:extLst>
          </p:cNvPr>
          <p:cNvSpPr txBox="1"/>
          <p:nvPr/>
        </p:nvSpPr>
        <p:spPr>
          <a:xfrm>
            <a:off x="1247773" y="124107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我们再把上面代码改变一下：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C42D13-64F2-481E-B144-DA7BD2EC32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66732" y="1939285"/>
            <a:ext cx="3524250" cy="314325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D99FD0-EB50-4932-9A73-7DD9993F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248" y="2272708"/>
            <a:ext cx="32099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93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56853-0A7D-4075-A52D-724EF96E5A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cap="none" dirty="0"/>
              <a:t>一句话总结事件循环的运行：</a:t>
            </a:r>
            <a:endParaRPr lang="en-US" altLang="zh-CN" cap="none" dirty="0"/>
          </a:p>
          <a:p>
            <a:r>
              <a:rPr lang="zh-CN" altLang="en-US" cap="none" dirty="0"/>
              <a:t>在事件循环中，</a:t>
            </a:r>
            <a:r>
              <a:rPr lang="en-US" altLang="zh-CN" cap="none" dirty="0"/>
              <a:t>JS</a:t>
            </a:r>
            <a:r>
              <a:rPr lang="zh-CN" altLang="en-US" cap="none" dirty="0"/>
              <a:t>会不断的循环扫描，每一次循环中都会先执行同步任务，然后查看是否有微任务，将所有的微任务在这个阶段执行完，如果执行微任务阶段再次产生微任务也会把他执行完（每次循环只会有一个微任务队列），接下来会可能会进行视图的渲染（与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系统帧率</a:t>
            </a:r>
            <a:r>
              <a:rPr lang="zh-CN" altLang="en-US" cap="none" dirty="0"/>
              <a:t>有关），然后再从宏任务队列中选择一个合适的任务放入执行栈执行，然后重复前面的步骤不断循环。</a:t>
            </a:r>
          </a:p>
        </p:txBody>
      </p:sp>
    </p:spTree>
    <p:extLst>
      <p:ext uri="{BB962C8B-B14F-4D97-AF65-F5344CB8AC3E}">
        <p14:creationId xmlns:p14="http://schemas.microsoft.com/office/powerpoint/2010/main" val="196743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1AA42-18FB-4219-9714-7ACB4B0D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</a:p>
        </p:txBody>
      </p:sp>
    </p:spTree>
    <p:extLst>
      <p:ext uri="{BB962C8B-B14F-4D97-AF65-F5344CB8AC3E}">
        <p14:creationId xmlns:p14="http://schemas.microsoft.com/office/powerpoint/2010/main" val="3422962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590E6-E8D8-49C7-AEDE-5A26765BF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074198"/>
            <a:ext cx="10363826" cy="4717001"/>
          </a:xfrm>
        </p:spPr>
        <p:txBody>
          <a:bodyPr/>
          <a:lstStyle/>
          <a:p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定时器误差</a:t>
            </a:r>
          </a:p>
          <a:p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定时任务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(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如：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system-ui"/>
              </a:rPr>
              <a:t>setTimeout)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当指定了时间后执行，若执行栈的任务还没有执行完，就算定时器时间到了，也永远不会去执行，直到清空当前执行栈后才会执行</a:t>
            </a:r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en-US" altLang="zh-CN" sz="1600" dirty="0">
              <a:solidFill>
                <a:srgbClr val="212529"/>
              </a:solidFill>
              <a:latin typeface="system-ui"/>
            </a:endParaRPr>
          </a:p>
          <a:p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en-US" altLang="zh-CN" sz="1600" dirty="0">
              <a:solidFill>
                <a:srgbClr val="212529"/>
              </a:solidFill>
              <a:latin typeface="system-ui"/>
            </a:endParaRPr>
          </a:p>
          <a:p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1DD3D8-1EFB-4705-BC4B-F95F2615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08" y="2398034"/>
            <a:ext cx="66008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6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590E6-E8D8-49C7-AEDE-5A26765BF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074198"/>
            <a:ext cx="4466094" cy="4717001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212529"/>
                </a:solidFill>
                <a:effectLst/>
                <a:latin typeface="system-ui"/>
              </a:rPr>
              <a:t>视图更新时机</a:t>
            </a:r>
          </a:p>
          <a:p>
            <a:r>
              <a:rPr lang="zh-CN" altLang="en-US" sz="1600" b="0" i="0" dirty="0">
                <a:solidFill>
                  <a:srgbClr val="212529"/>
                </a:solidFill>
                <a:effectLst/>
                <a:latin typeface="system-ui"/>
              </a:rPr>
              <a:t>前面讲了每一次事件循环执行完所有的微任务之后，就会进行视图更新，但是视图的更新也与系统帧率有关，</a:t>
            </a:r>
            <a:r>
              <a:rPr lang="zh-CN" altLang="en-US" sz="1600" dirty="0">
                <a:solidFill>
                  <a:srgbClr val="212529"/>
                </a:solidFill>
                <a:latin typeface="system-ui"/>
              </a:rPr>
              <a:t>一般系统帧率为</a:t>
            </a:r>
            <a:r>
              <a:rPr lang="en-US" altLang="zh-CN" sz="1600" dirty="0">
                <a:solidFill>
                  <a:srgbClr val="212529"/>
                </a:solidFill>
                <a:latin typeface="system-ui"/>
              </a:rPr>
              <a:t>60fps</a:t>
            </a:r>
            <a:r>
              <a:rPr lang="zh-CN" altLang="en-US" sz="1600" dirty="0">
                <a:solidFill>
                  <a:srgbClr val="212529"/>
                </a:solidFill>
                <a:latin typeface="system-ui"/>
              </a:rPr>
              <a:t>（约</a:t>
            </a:r>
            <a:r>
              <a:rPr lang="en-US" altLang="zh-CN" sz="1600" dirty="0">
                <a:solidFill>
                  <a:srgbClr val="212529"/>
                </a:solidFill>
                <a:latin typeface="system-ui"/>
              </a:rPr>
              <a:t>16.666ms</a:t>
            </a:r>
            <a:r>
              <a:rPr lang="zh-CN" altLang="en-US" sz="1600" dirty="0">
                <a:solidFill>
                  <a:srgbClr val="212529"/>
                </a:solidFill>
                <a:latin typeface="system-ui"/>
              </a:rPr>
              <a:t>更新一次）</a:t>
            </a:r>
            <a:endParaRPr lang="en-US" altLang="zh-CN" sz="1600" dirty="0">
              <a:solidFill>
                <a:srgbClr val="212529"/>
              </a:solidFill>
              <a:latin typeface="system-ui"/>
            </a:endParaRPr>
          </a:p>
          <a:p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en-US" altLang="zh-CN" sz="1600" dirty="0">
              <a:solidFill>
                <a:srgbClr val="212529"/>
              </a:solidFill>
              <a:latin typeface="system-ui"/>
            </a:endParaRPr>
          </a:p>
          <a:p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B8D015-0970-4110-810C-53E5EF9D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980" y="1261925"/>
            <a:ext cx="5372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9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69E80-C097-4D94-9548-CA786FD2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JavaScript</a:t>
            </a:r>
            <a:r>
              <a:rPr lang="zh-CN" altLang="en-US" dirty="0"/>
              <a:t>是单线程</a:t>
            </a:r>
          </a:p>
        </p:txBody>
      </p:sp>
    </p:spTree>
    <p:extLst>
      <p:ext uri="{BB962C8B-B14F-4D97-AF65-F5344CB8AC3E}">
        <p14:creationId xmlns:p14="http://schemas.microsoft.com/office/powerpoint/2010/main" val="4149649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590E6-E8D8-49C7-AEDE-5A26765BF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074198"/>
            <a:ext cx="4909977" cy="4717001"/>
          </a:xfrm>
        </p:spPr>
        <p:txBody>
          <a:bodyPr/>
          <a:lstStyle/>
          <a:p>
            <a:pPr algn="l"/>
            <a:r>
              <a:rPr lang="en-US" altLang="zh-CN" b="1" i="0" cap="none" dirty="0">
                <a:solidFill>
                  <a:srgbClr val="212529"/>
                </a:solidFill>
                <a:effectLst/>
                <a:latin typeface="system-ui"/>
              </a:rPr>
              <a:t>requestAnimationFrame</a:t>
            </a:r>
          </a:p>
          <a:p>
            <a:pPr algn="l"/>
            <a:r>
              <a:rPr lang="en-US" altLang="zh-CN" sz="1400" b="0" i="0" cap="none" dirty="0">
                <a:solidFill>
                  <a:srgbClr val="212529"/>
                </a:solidFill>
                <a:effectLst/>
                <a:latin typeface="system-ui"/>
              </a:rPr>
              <a:t>requestAnimationFrame</a:t>
            </a:r>
            <a:r>
              <a:rPr lang="zh-CN" altLang="en-US" sz="1400" b="0" i="0" cap="none" dirty="0">
                <a:solidFill>
                  <a:srgbClr val="212529"/>
                </a:solidFill>
                <a:effectLst/>
                <a:latin typeface="system-ui"/>
              </a:rPr>
              <a:t>会在每次更新视图前执行，他不会受到主线程的阻塞，也就是说视图更新的帧率为</a:t>
            </a:r>
            <a:r>
              <a:rPr lang="en-US" altLang="zh-CN" sz="1400" b="0" i="0" cap="none" dirty="0">
                <a:solidFill>
                  <a:srgbClr val="212529"/>
                </a:solidFill>
                <a:effectLst/>
                <a:latin typeface="system-ui"/>
              </a:rPr>
              <a:t>60fps</a:t>
            </a:r>
            <a:r>
              <a:rPr lang="zh-CN" altLang="en-US" sz="1400" b="0" i="0" cap="none" dirty="0">
                <a:solidFill>
                  <a:srgbClr val="212529"/>
                </a:solidFill>
                <a:effectLst/>
                <a:latin typeface="system-ui"/>
              </a:rPr>
              <a:t>，</a:t>
            </a:r>
            <a:r>
              <a:rPr lang="en-US" altLang="zh-CN" sz="1400" b="0" i="0" cap="none" dirty="0">
                <a:solidFill>
                  <a:srgbClr val="212529"/>
                </a:solidFill>
                <a:effectLst/>
                <a:latin typeface="system-ui"/>
              </a:rPr>
              <a:t>requestAnimationFrame</a:t>
            </a:r>
            <a:r>
              <a:rPr lang="zh-CN" altLang="en-US" sz="1400" b="0" i="0" cap="none" dirty="0">
                <a:solidFill>
                  <a:srgbClr val="212529"/>
                </a:solidFill>
                <a:effectLst/>
                <a:latin typeface="system-ui"/>
              </a:rPr>
              <a:t>也会执行</a:t>
            </a:r>
            <a:r>
              <a:rPr lang="en-US" altLang="zh-CN" sz="1400" b="0" i="0" cap="none" dirty="0">
                <a:solidFill>
                  <a:srgbClr val="212529"/>
                </a:solidFill>
                <a:effectLst/>
                <a:latin typeface="system-ui"/>
              </a:rPr>
              <a:t>60</a:t>
            </a:r>
            <a:r>
              <a:rPr lang="zh-CN" altLang="en-US" sz="1400" b="0" i="0" cap="none" dirty="0">
                <a:solidFill>
                  <a:srgbClr val="212529"/>
                </a:solidFill>
                <a:effectLst/>
                <a:latin typeface="system-ui"/>
              </a:rPr>
              <a:t>次，并且执行时间间隔非常稳定，所以很适合做动画，也不会卡顿</a:t>
            </a:r>
            <a:r>
              <a:rPr lang="zh-CN" altLang="en-US" sz="1400" b="0" i="0" dirty="0">
                <a:solidFill>
                  <a:srgbClr val="212529"/>
                </a:solidFill>
                <a:effectLst/>
                <a:latin typeface="system-ui"/>
              </a:rPr>
              <a:t>。</a:t>
            </a:r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en-US" altLang="zh-CN" sz="1600" dirty="0">
              <a:solidFill>
                <a:srgbClr val="212529"/>
              </a:solidFill>
              <a:latin typeface="system-ui"/>
            </a:endParaRPr>
          </a:p>
          <a:p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en-US" altLang="zh-CN" sz="1600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2C7E70-9E65-4776-91D5-C441F571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4198"/>
            <a:ext cx="5022124" cy="42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2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B0F22-F2F4-4C75-8F12-6DE948F6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7D06F-54F6-403B-9C3B-F9D54B1972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是单线程是由历史原因及实际需要共同造成的。</a:t>
            </a:r>
            <a:endParaRPr lang="en-US" altLang="zh-CN" dirty="0"/>
          </a:p>
          <a:p>
            <a:r>
              <a:rPr lang="zh-CN" altLang="en-US" dirty="0"/>
              <a:t>单线程的</a:t>
            </a:r>
            <a:r>
              <a:rPr lang="en-US" altLang="zh-CN" dirty="0"/>
              <a:t>JS</a:t>
            </a:r>
            <a:r>
              <a:rPr lang="zh-CN" altLang="en-US" dirty="0"/>
              <a:t>为了解决长耗时任务，引入了任务和队伍队列。</a:t>
            </a:r>
            <a:endParaRPr lang="en-US" altLang="zh-CN" dirty="0"/>
          </a:p>
          <a:p>
            <a:r>
              <a:rPr lang="zh-CN" altLang="en-US" dirty="0"/>
              <a:t>事件循环是一种机制，</a:t>
            </a:r>
            <a:r>
              <a:rPr lang="en-US" altLang="zh-CN" dirty="0"/>
              <a:t>JS</a:t>
            </a:r>
            <a:r>
              <a:rPr lang="zh-CN" altLang="en-US" dirty="0"/>
              <a:t>在处理同步任务、异步任务时，以此机制运行。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253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7CB8E-2279-46A8-8330-DB5BCDAA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41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FB745-5BC0-4D66-8316-BD2974CA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为什么</a:t>
            </a:r>
            <a:r>
              <a:rPr lang="en-US" altLang="zh-CN" cap="none" dirty="0"/>
              <a:t>JavaScript</a:t>
            </a:r>
            <a:r>
              <a:rPr lang="zh-CN" altLang="en-US" dirty="0"/>
              <a:t>是单线程？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0A4BD-E57A-45CD-8D04-E2397FC526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众所周知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JS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是一个单线程非阻塞语言，不像诸如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Java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、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Python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等多线程语言对并发处理比较友好，而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JS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只能同时执行一个任务。那为什么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JS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不像其他语言一样也是个多线程语言呢？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35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6864C-B740-4F5C-B816-E47509FA40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1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：历史问题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js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最初设计时的目标是做到简单并易于使用，以处理简单的任务，如表单验证、处理鼠标点击事件等。在这种情况下，单线程足以处理这样的任务，并且使得代码更易理解和编写。</a:t>
            </a:r>
            <a:endParaRPr lang="en-US" altLang="zh-CN" b="0" i="0" dirty="0">
              <a:solidFill>
                <a:srgbClr val="212529"/>
              </a:solidFill>
              <a:effectLst/>
              <a:latin typeface="system-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97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0B6B3-BCC2-4019-8220-0B27FBBF14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：用途限制</a:t>
            </a:r>
            <a:endParaRPr lang="en-US" altLang="zh-CN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JS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通常伴随着浏览器而出现，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主要用途是与用户互动，以及操作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DOM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。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若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JS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变成一个多线程的语言，那么浏览器处理用户的操作将会变得非常复杂，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可能会出现线程带来的同步问题</a:t>
            </a:r>
            <a:endParaRPr lang="en-US" altLang="zh-CN" b="0" i="0" dirty="0">
              <a:solidFill>
                <a:srgbClr val="212529"/>
              </a:solidFill>
              <a:effectLst/>
              <a:latin typeface="system-ui"/>
            </a:endParaRPr>
          </a:p>
          <a:p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例如：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假定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JavaScript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同时有两个线程，一个线程在某个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节点上添加内容，另一个线程删除了这个节点，这时浏览器应该以哪个线程为准？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05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AE5CF-214F-4311-BB10-2E52E8ED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任务队列</a:t>
            </a:r>
          </a:p>
        </p:txBody>
      </p:sp>
    </p:spTree>
    <p:extLst>
      <p:ext uri="{BB962C8B-B14F-4D97-AF65-F5344CB8AC3E}">
        <p14:creationId xmlns:p14="http://schemas.microsoft.com/office/powerpoint/2010/main" val="360145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02ACD-D75B-4982-85F1-358997CA90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i="0" cap="none" dirty="0">
                <a:solidFill>
                  <a:srgbClr val="191B1F"/>
                </a:solidFill>
                <a:effectLst/>
                <a:latin typeface="-apple-system"/>
              </a:rPr>
              <a:t>随着 </a:t>
            </a:r>
            <a:r>
              <a:rPr lang="en-US" altLang="zh-CN" b="0" i="0" cap="none" dirty="0">
                <a:solidFill>
                  <a:srgbClr val="191B1F"/>
                </a:solidFill>
                <a:effectLst/>
                <a:latin typeface="-apple-system"/>
              </a:rPr>
              <a:t>Web </a:t>
            </a:r>
            <a:r>
              <a:rPr lang="zh-CN" altLang="en-US" b="0" i="0" cap="none" dirty="0">
                <a:solidFill>
                  <a:srgbClr val="191B1F"/>
                </a:solidFill>
                <a:effectLst/>
                <a:latin typeface="-apple-system"/>
              </a:rPr>
              <a:t>开发变得更加复杂，</a:t>
            </a:r>
            <a:r>
              <a:rPr lang="en-US" altLang="zh-CN" b="0" i="0" cap="none" dirty="0">
                <a:solidFill>
                  <a:srgbClr val="191B1F"/>
                </a:solidFill>
                <a:effectLst/>
                <a:latin typeface="-apple-system"/>
              </a:rPr>
              <a:t>JavaScript </a:t>
            </a:r>
            <a:r>
              <a:rPr lang="zh-CN" altLang="en-US" b="0" i="0" cap="none" dirty="0">
                <a:solidFill>
                  <a:srgbClr val="191B1F"/>
                </a:solidFill>
                <a:effectLst/>
                <a:latin typeface="-apple-system"/>
              </a:rPr>
              <a:t>需要处理更多的任务，单线程模型开始成为性能瓶颈。为了解决这个问题，</a:t>
            </a:r>
            <a:r>
              <a:rPr lang="en-US" altLang="zh-CN" b="0" i="0" cap="none" dirty="0">
                <a:solidFill>
                  <a:srgbClr val="191B1F"/>
                </a:solidFill>
                <a:effectLst/>
                <a:latin typeface="-apple-system"/>
              </a:rPr>
              <a:t>JavaScript </a:t>
            </a:r>
            <a:r>
              <a:rPr lang="zh-CN" altLang="en-US" b="0" i="0" cap="none" dirty="0">
                <a:solidFill>
                  <a:srgbClr val="191B1F"/>
                </a:solidFill>
                <a:effectLst/>
                <a:latin typeface="-apple-system"/>
              </a:rPr>
              <a:t>就引入了异步编程模型。（针对需要大量计算或长时间运行的任务，又引入了</a:t>
            </a:r>
            <a:r>
              <a:rPr lang="en-US" altLang="zh-CN" b="0" i="0" cap="none" dirty="0">
                <a:solidFill>
                  <a:srgbClr val="191B1F"/>
                </a:solidFill>
                <a:effectLst/>
                <a:latin typeface="-apple-system"/>
              </a:rPr>
              <a:t>Web </a:t>
            </a:r>
            <a:r>
              <a:rPr lang="en-US" altLang="zh-CN" cap="none" dirty="0">
                <a:solidFill>
                  <a:srgbClr val="191B1F"/>
                </a:solidFill>
                <a:latin typeface="-apple-system"/>
              </a:rPr>
              <a:t>W</a:t>
            </a:r>
            <a:r>
              <a:rPr lang="en-US" altLang="zh-CN" b="0" i="0" cap="none" dirty="0">
                <a:solidFill>
                  <a:srgbClr val="191B1F"/>
                </a:solidFill>
                <a:effectLst/>
                <a:latin typeface="-apple-system"/>
              </a:rPr>
              <a:t>orker</a:t>
            </a:r>
            <a:r>
              <a:rPr lang="zh-CN" altLang="en-US" cap="none" dirty="0">
                <a:solidFill>
                  <a:srgbClr val="191B1F"/>
                </a:solidFill>
                <a:latin typeface="-apple-system"/>
              </a:rPr>
              <a:t>或其他技术在后台线程执行任务，但是这并不是</a:t>
            </a:r>
            <a:r>
              <a:rPr lang="en-US" altLang="zh-CN" b="0" i="0" cap="none" dirty="0">
                <a:solidFill>
                  <a:srgbClr val="191B1F"/>
                </a:solidFill>
                <a:effectLst/>
                <a:latin typeface="-apple-system"/>
              </a:rPr>
              <a:t>JavaScript</a:t>
            </a:r>
            <a:r>
              <a:rPr lang="zh-CN" altLang="en-US" cap="none" dirty="0">
                <a:solidFill>
                  <a:srgbClr val="191B1F"/>
                </a:solidFill>
                <a:latin typeface="-apple-system"/>
              </a:rPr>
              <a:t>语言本身的特性</a:t>
            </a:r>
            <a:r>
              <a:rPr lang="zh-CN" altLang="en-US" b="0" i="0" cap="none" dirty="0">
                <a:solidFill>
                  <a:srgbClr val="191B1F"/>
                </a:solidFill>
                <a:effectLst/>
                <a:latin typeface="-apple-system"/>
              </a:rPr>
              <a:t>）</a:t>
            </a:r>
            <a:endParaRPr lang="en-US" altLang="zh-CN" b="0" i="0" cap="none" dirty="0">
              <a:solidFill>
                <a:srgbClr val="191B1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9150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73D6B-EE2E-45EE-BB73-2C6B844B21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单线程就意味着，所有任务需要排队，前一个任务结束，才会执行后一个任务。如果前一个任务耗时很长，后一个任务就不得不一直等着。</a:t>
            </a:r>
            <a:endParaRPr lang="en-US" altLang="zh-CN" dirty="0"/>
          </a:p>
          <a:p>
            <a:r>
              <a:rPr lang="zh-CN" altLang="en-US" dirty="0"/>
              <a:t>但是实际运行中，可能会存在耗时很长的任务（比如定时器、网络请求等），如果只是单纯的等待前一个任务完成，再执行下一个任务，显然是不可行的。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9065206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1077</TotalTime>
  <Words>1795</Words>
  <Application>Microsoft Office PowerPoint</Application>
  <PresentationFormat>宽屏</PresentationFormat>
  <Paragraphs>139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-apple-system</vt:lpstr>
      <vt:lpstr>Inter</vt:lpstr>
      <vt:lpstr>PingFang SC</vt:lpstr>
      <vt:lpstr>system-ui</vt:lpstr>
      <vt:lpstr>Arial</vt:lpstr>
      <vt:lpstr>Tw Cen MT</vt:lpstr>
      <vt:lpstr>水滴</vt:lpstr>
      <vt:lpstr>JavaScript中的事件循环机制 </vt:lpstr>
      <vt:lpstr>PowerPoint 演示文稿</vt:lpstr>
      <vt:lpstr>JavaScript是单线程</vt:lpstr>
      <vt:lpstr>为什么JavaScript是单线程？</vt:lpstr>
      <vt:lpstr>PowerPoint 演示文稿</vt:lpstr>
      <vt:lpstr>PowerPoint 演示文稿</vt:lpstr>
      <vt:lpstr>任务队列</vt:lpstr>
      <vt:lpstr>PowerPoint 演示文稿</vt:lpstr>
      <vt:lpstr>PowerPoint 演示文稿</vt:lpstr>
      <vt:lpstr>PowerPoint 演示文稿</vt:lpstr>
      <vt:lpstr>PowerPoint 演示文稿</vt:lpstr>
      <vt:lpstr>任务队列</vt:lpstr>
      <vt:lpstr>常见的宏任务和微任务 </vt:lpstr>
      <vt:lpstr>PowerPoint 演示文稿</vt:lpstr>
      <vt:lpstr>事件循环</vt:lpstr>
      <vt:lpstr>PowerPoint 演示文稿</vt:lpstr>
      <vt:lpstr>PowerPoint 演示文稿</vt:lpstr>
      <vt:lpstr>事件循环（ Event loop 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拓展</vt:lpstr>
      <vt:lpstr>PowerPoint 演示文稿</vt:lpstr>
      <vt:lpstr>PowerPoint 演示文稿</vt:lpstr>
      <vt:lpstr>PowerPoint 演示文稿</vt:lpstr>
      <vt:lpstr>总结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JavaScript中的事件循环机制 </dc:title>
  <dc:creator>MIDEA</dc:creator>
  <cp:lastModifiedBy>MIDEA</cp:lastModifiedBy>
  <cp:revision>98</cp:revision>
  <dcterms:created xsi:type="dcterms:W3CDTF">2024-11-13T01:34:28Z</dcterms:created>
  <dcterms:modified xsi:type="dcterms:W3CDTF">2024-11-28T01:24:07Z</dcterms:modified>
</cp:coreProperties>
</file>